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54" autoAdjust="0"/>
    <p:restoredTop sz="85865" autoAdjust="0"/>
  </p:normalViewPr>
  <p:slideViewPr>
    <p:cSldViewPr>
      <p:cViewPr>
        <p:scale>
          <a:sx n="100" d="100"/>
          <a:sy n="100" d="100"/>
        </p:scale>
        <p:origin x="1134" y="-180"/>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12/5/2019</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James </a:t>
            </a:r>
            <a:r>
              <a:rPr lang="en-US" sz="1200" dirty="0" err="1">
                <a:solidFill>
                  <a:schemeClr val="bg1">
                    <a:lumMod val="65000"/>
                  </a:schemeClr>
                </a:solidFill>
              </a:rPr>
              <a:t>Steidl</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Pose this question to your students: “If covenants are the ties that bind us to God when sin brings about division, what sinful behavior tested the Sinai/Mosaic Covenant?”</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2545368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theglorystory.com</a:t>
            </a:r>
            <a:r>
              <a:rPr lang="en-US" sz="1200" dirty="0">
                <a:solidFill>
                  <a:schemeClr val="bg1">
                    <a:lumMod val="65000"/>
                  </a:schemeClr>
                </a:solidFill>
              </a:rPr>
              <a:t> </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1166320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a:p>
        </p:txBody>
      </p:sp>
    </p:spTree>
    <p:extLst>
      <p:ext uri="{BB962C8B-B14F-4D97-AF65-F5344CB8AC3E}">
        <p14:creationId xmlns:p14="http://schemas.microsoft.com/office/powerpoint/2010/main" val="984029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Solomnikov</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Expand on the statement “God transforms evil into good” by asking the students to identify the “evil” (the Fall) and the “good” (our salvation through Jesus Christ). Ask: Could it have been different? Perhaps, but if we’re created in God’s image and likeness, any alternative must reflect our freedom to genuinely choose to respond to God  .  .  .  or we’re not “made in God’s image.”</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osk1553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Ask your students if they understand why the Protoevangelium is considered to be “good news.” In God’s punishment of the snake, we are given a glimpse of the first announcement of the Good News of the coming of Jesus Christ. </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If your students were unable to express how the Protoevangelium is “good news” when discussing the previous slide, ask if the literal references help them to understand that the Protoevangelium is an early foreshadowing of the Paschal Mystery.</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jorisvo</a:t>
            </a:r>
            <a:r>
              <a:rPr lang="en-US" sz="1200" dirty="0">
                <a:solidFill>
                  <a:schemeClr val="bg1">
                    <a:lumMod val="65000"/>
                  </a:schemeClr>
                </a:solidFill>
              </a:rPr>
              <a:t> / </a:t>
            </a:r>
            <a:r>
              <a:rPr lang="en-US" sz="1200" dirty="0" err="1">
                <a:solidFill>
                  <a:schemeClr val="bg1">
                    <a:lumMod val="65000"/>
                  </a:schemeClr>
                </a:solidFill>
              </a:rPr>
              <a:t>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3124454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Myvector</a:t>
            </a:r>
            <a:r>
              <a:rPr lang="en-US" sz="1200" dirty="0">
                <a:solidFill>
                  <a:schemeClr val="bg1">
                    <a:lumMod val="65000"/>
                  </a:schemeClr>
                </a:solidFill>
              </a:rPr>
              <a:t> / </a:t>
            </a:r>
            <a:r>
              <a:rPr lang="en-US" sz="1200" dirty="0" err="1">
                <a:solidFill>
                  <a:schemeClr val="bg1">
                    <a:lumMod val="65000"/>
                  </a:schemeClr>
                </a:solidFill>
              </a:rPr>
              <a:t>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2596492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Masha </a:t>
            </a:r>
            <a:r>
              <a:rPr lang="en-US" sz="1200" dirty="0" err="1">
                <a:solidFill>
                  <a:schemeClr val="bg1">
                    <a:lumMod val="65000"/>
                  </a:schemeClr>
                </a:solidFill>
              </a:rPr>
              <a:t>Arkulis</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Pose this question to your students: “If covenants establish a special relationship between God and his people, how does God’s covenant with Noah go beyond their individual relationship?”</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1957861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BibleArtLibrary</a:t>
            </a:r>
            <a:r>
              <a:rPr lang="en-US" sz="1200" dirty="0">
                <a:solidFill>
                  <a:schemeClr val="bg1">
                    <a:lumMod val="65000"/>
                  </a:schemeClr>
                </a:solidFill>
              </a:rPr>
              <a:t> / </a:t>
            </a:r>
            <a:r>
              <a:rPr lang="en-US" sz="1200" dirty="0" err="1">
                <a:solidFill>
                  <a:schemeClr val="bg1">
                    <a:lumMod val="65000"/>
                  </a:schemeClr>
                </a:solidFill>
              </a:rPr>
              <a:t>iStock.com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Pose this question to your students: “If one of the characteristics of covenants between God and humans is that even when humanity ignores the commitments they made, God always remains faithful, how did Abraham ignore the commitment he had made?”</a:t>
            </a:r>
            <a:r>
              <a:rPr lang="en-US" dirty="0">
                <a:effectLst/>
              </a:rPr>
              <a:t> </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3484436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12/5/2019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752600"/>
            <a:ext cx="9144000" cy="1470025"/>
          </a:xfrm>
        </p:spPr>
        <p:txBody>
          <a:bodyPr/>
          <a:lstStyle/>
          <a:p>
            <a:r>
              <a:rPr lang="en-US" dirty="0">
                <a:effectLst/>
              </a:rPr>
              <a:t>Bound to God: </a:t>
            </a:r>
            <a:br>
              <a:rPr lang="en-US" dirty="0">
                <a:effectLst/>
              </a:rPr>
            </a:br>
            <a:r>
              <a:rPr lang="en-US" dirty="0">
                <a:effectLst/>
              </a:rPr>
              <a:t>The Covenants </a:t>
            </a:r>
            <a:endParaRPr lang="en-US" dirty="0"/>
          </a:p>
        </p:txBody>
      </p:sp>
      <p:sp>
        <p:nvSpPr>
          <p:cNvPr id="3" name="Subtitle 2"/>
          <p:cNvSpPr txBox="1">
            <a:spLocks/>
          </p:cNvSpPr>
          <p:nvPr/>
        </p:nvSpPr>
        <p:spPr>
          <a:xfrm>
            <a:off x="-30866" y="37338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1, Chapter 2</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TX006556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86622"/>
            <a:ext cx="8229600" cy="533400"/>
          </a:xfrm>
        </p:spPr>
        <p:txBody>
          <a:bodyPr/>
          <a:lstStyle/>
          <a:p>
            <a:r>
              <a:rPr lang="en-US" dirty="0"/>
              <a:t>The Sinai Covenant, or Mosaic Covenant</a:t>
            </a:r>
          </a:p>
        </p:txBody>
      </p:sp>
      <p:sp>
        <p:nvSpPr>
          <p:cNvPr id="3" name="Content Placeholder 2"/>
          <p:cNvSpPr>
            <a:spLocks noGrp="1"/>
          </p:cNvSpPr>
          <p:nvPr>
            <p:ph idx="1"/>
          </p:nvPr>
        </p:nvSpPr>
        <p:spPr>
          <a:xfrm>
            <a:off x="3429000" y="1676400"/>
            <a:ext cx="5331427" cy="5334000"/>
          </a:xfrm>
        </p:spPr>
        <p:txBody>
          <a:bodyPr>
            <a:noAutofit/>
          </a:bodyPr>
          <a:lstStyle/>
          <a:p>
            <a:pPr lvl="0"/>
            <a:r>
              <a:rPr lang="en-US" sz="1900" b="1" dirty="0"/>
              <a:t>Promise</a:t>
            </a:r>
            <a:r>
              <a:rPr lang="en-US" sz="1900" dirty="0"/>
              <a:t>: Conditional</a:t>
            </a:r>
          </a:p>
          <a:p>
            <a:pPr marL="627063" lvl="1">
              <a:buSzPct val="85000"/>
              <a:buFont typeface="Courier New" panose="02070309020205020404" pitchFamily="49" charset="0"/>
              <a:buChar char="o"/>
            </a:pPr>
            <a:r>
              <a:rPr lang="en-US" sz="1900" dirty="0"/>
              <a:t>“Today you have accepted the Lord’s agreement: he will be your God, and you </a:t>
            </a:r>
            <a:br>
              <a:rPr lang="en-US" sz="1900" dirty="0"/>
            </a:br>
            <a:r>
              <a:rPr lang="en-US" sz="1900" dirty="0"/>
              <a:t>will walk in his ways, observe his statutes, </a:t>
            </a:r>
            <a:br>
              <a:rPr lang="en-US" sz="1900" dirty="0"/>
            </a:br>
            <a:r>
              <a:rPr lang="en-US" sz="1900" dirty="0"/>
              <a:t>commandments, and ordinances, and obey his voice” (Deuteronomy 26:17).</a:t>
            </a:r>
          </a:p>
          <a:p>
            <a:pPr lvl="0"/>
            <a:r>
              <a:rPr lang="en-US" sz="1900" b="1" dirty="0"/>
              <a:t>Sign</a:t>
            </a:r>
            <a:r>
              <a:rPr lang="en-US" sz="1900" dirty="0"/>
              <a:t>: The Law—The Ten Commandments</a:t>
            </a:r>
          </a:p>
          <a:p>
            <a:pPr marL="627063" lvl="1">
              <a:buSzPct val="85000"/>
              <a:buFont typeface="Courier New" panose="02070309020205020404" pitchFamily="49" charset="0"/>
              <a:buChar char="o"/>
            </a:pPr>
            <a:r>
              <a:rPr lang="en-US" sz="1900" dirty="0"/>
              <a:t>God gives the Law.</a:t>
            </a:r>
          </a:p>
          <a:p>
            <a:pPr marL="627063" lvl="1">
              <a:buSzPct val="85000"/>
              <a:buFont typeface="Courier New" panose="02070309020205020404" pitchFamily="49" charset="0"/>
              <a:buChar char="o"/>
            </a:pPr>
            <a:r>
              <a:rPr lang="en-US" sz="1900" dirty="0"/>
              <a:t>People need to respond to the Law.</a:t>
            </a:r>
          </a:p>
          <a:p>
            <a:pPr lvl="0"/>
            <a:r>
              <a:rPr lang="en-US" sz="1900" b="1" dirty="0"/>
              <a:t>Result</a:t>
            </a:r>
            <a:r>
              <a:rPr lang="en-US" sz="1900" dirty="0"/>
              <a:t>: God unites himself with the Israelites through the gift of the Law, which </a:t>
            </a:r>
            <a:br>
              <a:rPr lang="en-US" sz="1900" dirty="0"/>
            </a:br>
            <a:r>
              <a:rPr lang="en-US" sz="1900" dirty="0"/>
              <a:t>will help them avoid sin and live as God’s people.</a:t>
            </a:r>
            <a:endParaRPr lang="en-US" sz="1900" dirty="0">
              <a:effectLst/>
            </a:endParaRPr>
          </a:p>
        </p:txBody>
      </p:sp>
      <p:pic>
        <p:nvPicPr>
          <p:cNvPr id="6" name="Picture 5">
            <a:extLst>
              <a:ext uri="{FF2B5EF4-FFF2-40B4-BE49-F238E27FC236}">
                <a16:creationId xmlns:a16="http://schemas.microsoft.com/office/drawing/2014/main" id="{F92AD6EC-E774-9D41-9BC4-2F8C78F6F9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167" t="6980" r="7500" b="5785"/>
          <a:stretch/>
        </p:blipFill>
        <p:spPr>
          <a:xfrm>
            <a:off x="187004" y="1600200"/>
            <a:ext cx="3227819" cy="235630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43000"/>
            <a:ext cx="8229600" cy="533400"/>
          </a:xfrm>
        </p:spPr>
        <p:txBody>
          <a:bodyPr/>
          <a:lstStyle/>
          <a:p>
            <a:r>
              <a:rPr lang="en-US" dirty="0"/>
              <a:t>Davidic Covenant</a:t>
            </a:r>
          </a:p>
        </p:txBody>
      </p:sp>
      <p:sp>
        <p:nvSpPr>
          <p:cNvPr id="3" name="Content Placeholder 2"/>
          <p:cNvSpPr>
            <a:spLocks noGrp="1"/>
          </p:cNvSpPr>
          <p:nvPr>
            <p:ph idx="1"/>
          </p:nvPr>
        </p:nvSpPr>
        <p:spPr>
          <a:xfrm>
            <a:off x="1371600" y="1752601"/>
            <a:ext cx="6477000" cy="1447800"/>
          </a:xfrm>
        </p:spPr>
        <p:txBody>
          <a:bodyPr/>
          <a:lstStyle/>
          <a:p>
            <a:pPr lvl="0"/>
            <a:r>
              <a:rPr lang="en-US" b="1" dirty="0"/>
              <a:t>Promise</a:t>
            </a:r>
            <a:r>
              <a:rPr lang="en-US" dirty="0"/>
              <a:t>: Unconditional</a:t>
            </a:r>
          </a:p>
          <a:p>
            <a:pPr marL="690563" lvl="1" indent="-341313">
              <a:buSzPct val="85000"/>
              <a:buFont typeface="Courier New" panose="02070309020205020404" pitchFamily="49" charset="0"/>
              <a:buChar char="o"/>
            </a:pPr>
            <a:r>
              <a:rPr lang="en-US" dirty="0"/>
              <a:t>God promises to establish an unending kingdom through David’s bloodline.</a:t>
            </a:r>
          </a:p>
        </p:txBody>
      </p:sp>
      <p:pic>
        <p:nvPicPr>
          <p:cNvPr id="6" name="Picture 5">
            <a:extLst>
              <a:ext uri="{FF2B5EF4-FFF2-40B4-BE49-F238E27FC236}">
                <a16:creationId xmlns:a16="http://schemas.microsoft.com/office/drawing/2014/main" id="{754FA756-C841-524A-982C-88BBA8555E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3767" y="3200401"/>
            <a:ext cx="3111500" cy="2336800"/>
          </a:xfrm>
          <a:prstGeom prst="rect">
            <a:avLst/>
          </a:prstGeom>
        </p:spPr>
      </p:pic>
      <p:sp>
        <p:nvSpPr>
          <p:cNvPr id="7" name="TextBox 6">
            <a:extLst>
              <a:ext uri="{FF2B5EF4-FFF2-40B4-BE49-F238E27FC236}">
                <a16:creationId xmlns:a16="http://schemas.microsoft.com/office/drawing/2014/main" id="{60D0E09D-9FCA-0448-ABA0-774C1CC04C4C}"/>
              </a:ext>
            </a:extLst>
          </p:cNvPr>
          <p:cNvSpPr txBox="1"/>
          <p:nvPr/>
        </p:nvSpPr>
        <p:spPr bwMode="auto">
          <a:xfrm>
            <a:off x="4648200" y="3124200"/>
            <a:ext cx="3886200" cy="2677656"/>
          </a:xfrm>
          <a:prstGeom prst="rect">
            <a:avLst/>
          </a:prstGeom>
          <a:noFill/>
          <a:ln w="9525">
            <a:noFill/>
            <a:miter lim="800000"/>
            <a:headEnd/>
            <a:tailEnd/>
          </a:ln>
        </p:spPr>
        <p:txBody>
          <a:bodyPr wrap="square" rtlCol="0">
            <a:spAutoFit/>
          </a:bodyPr>
          <a:lstStyle/>
          <a:p>
            <a:pPr marL="342900" indent="-342900">
              <a:buFont typeface="Arial" panose="020B0604020202020204" pitchFamily="34" charset="0"/>
              <a:buChar char="•"/>
            </a:pPr>
            <a:r>
              <a:rPr lang="en-US" sz="2400" b="1" dirty="0">
                <a:latin typeface="Arial" panose="020B0604020202020204" pitchFamily="34" charset="0"/>
                <a:cs typeface="Arial" panose="020B0604020202020204" pitchFamily="34" charset="0"/>
              </a:rPr>
              <a:t>Result</a:t>
            </a:r>
            <a:r>
              <a:rPr lang="en-US" sz="2400" dirty="0">
                <a:latin typeface="Arial" panose="020B0604020202020204" pitchFamily="34" charset="0"/>
                <a:cs typeface="Arial" panose="020B0604020202020204" pitchFamily="34" charset="0"/>
              </a:rPr>
              <a:t>: God establishes his eternal Kingdom through the life and mission of Jesus Christ—a descendent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of David.</a:t>
            </a:r>
          </a:p>
          <a:p>
            <a:endParaRPr lang="en-US" sz="2400" dirty="0">
              <a:solidFill>
                <a:schemeClr val="bg1">
                  <a:lumMod val="65000"/>
                </a:schemeClr>
              </a:solidFill>
              <a:latin typeface="Arial" panose="020B0604020202020204" pitchFamily="34" charset="0"/>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838200"/>
            <a:ext cx="8153400" cy="609600"/>
          </a:xfrm>
        </p:spPr>
        <p:txBody>
          <a:bodyPr>
            <a:normAutofit/>
          </a:bodyPr>
          <a:lstStyle/>
          <a:p>
            <a:r>
              <a:rPr lang="en-US" dirty="0"/>
              <a:t>Acknowledgments </a:t>
            </a:r>
          </a:p>
        </p:txBody>
      </p:sp>
      <p:sp>
        <p:nvSpPr>
          <p:cNvPr id="3" name="Content Placeholder 2"/>
          <p:cNvSpPr>
            <a:spLocks noGrp="1"/>
          </p:cNvSpPr>
          <p:nvPr>
            <p:ph idx="1"/>
          </p:nvPr>
        </p:nvSpPr>
        <p:spPr>
          <a:xfrm>
            <a:off x="1371600" y="1524000"/>
            <a:ext cx="7010400" cy="4953000"/>
          </a:xfrm>
        </p:spPr>
        <p:txBody>
          <a:bodyPr>
            <a:noAutofit/>
          </a:bodyPr>
          <a:lstStyle/>
          <a:p>
            <a:pPr marL="0" indent="0">
              <a:spcAft>
                <a:spcPts val="1200"/>
              </a:spcAft>
              <a:buNone/>
            </a:pPr>
            <a:r>
              <a:rPr lang="en-US" sz="1600" dirty="0"/>
              <a:t>The scriptural quotations in this presentation are taken from the </a:t>
            </a:r>
            <a:r>
              <a:rPr lang="en-US" sz="1600" i="1" dirty="0"/>
              <a:t>New American Bible, revised edition </a:t>
            </a:r>
            <a:r>
              <a:rPr lang="en-US" sz="1600" dirty="0"/>
              <a:t>© 2010, 1991, 1986, 1970 Confraternity of Christian Doctrine, Inc., Washington</a:t>
            </a:r>
            <a:r>
              <a:rPr lang="en-US" sz="1600"/>
              <a:t>, DC</a:t>
            </a:r>
            <a:r>
              <a:rPr lang="en-US" sz="1600" dirty="0"/>
              <a:t>. All Rights Reserved. No part of this work may be reproduced or transmitted in any form or by any means, electronic or mechanical, including photocopying, recording, or by any information storage and retrieval system, without permission in writing from the copyright owner.</a:t>
            </a:r>
          </a:p>
          <a:p>
            <a:pPr marL="0" lvl="1" indent="0">
              <a:buNone/>
            </a:pPr>
            <a:r>
              <a:rPr lang="en-US" sz="1600" dirty="0"/>
              <a:t>The excerpt on slide 3 is from the English translation of </a:t>
            </a:r>
            <a:r>
              <a:rPr lang="en-US" sz="1600" i="1" dirty="0"/>
              <a:t>The</a:t>
            </a:r>
            <a:r>
              <a:rPr lang="en-US" sz="1600" dirty="0"/>
              <a:t> </a:t>
            </a:r>
            <a:r>
              <a:rPr lang="en-US" sz="1600" i="1" dirty="0"/>
              <a:t>Roman Missal</a:t>
            </a:r>
            <a:r>
              <a:rPr lang="en-US" sz="1600" dirty="0"/>
              <a:t> © 2010, International Commission on English in the Liturgy Corporation (ICEL) (Washington, DC: United States Conference of Catholic Bishops, 2011), page 355. Copyright © 2011, USCCB, Washington, DC. All rights reserved. Used with permission of the ICEL. [Texts contained in this work derived whole or in part from liturgical texts copyrighted by the International Commission on English in the Liturgy (ICEL) have been published here with the confirmation of the Committee on Divine Worship, United States Conference of Catholic Bishops. No other texts in this work have been formally reviewed or approved by the United States Conference of Catholic Bishops.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1066800"/>
            <a:ext cx="7772400" cy="609600"/>
          </a:xfrm>
        </p:spPr>
        <p:txBody>
          <a:bodyPr>
            <a:noAutofit/>
          </a:bodyPr>
          <a:lstStyle/>
          <a:p>
            <a:pPr algn="ctr"/>
            <a:r>
              <a:rPr lang="en-US" dirty="0"/>
              <a:t>After the Fall, why did God </a:t>
            </a:r>
            <a:br>
              <a:rPr lang="en-US" dirty="0"/>
            </a:br>
            <a:r>
              <a:rPr lang="en-US" dirty="0"/>
              <a:t>want to make covenants with humanity? </a:t>
            </a:r>
          </a:p>
        </p:txBody>
      </p:sp>
      <p:pic>
        <p:nvPicPr>
          <p:cNvPr id="8" name="Picture 7">
            <a:extLst>
              <a:ext uri="{FF2B5EF4-FFF2-40B4-BE49-F238E27FC236}">
                <a16:creationId xmlns:a16="http://schemas.microsoft.com/office/drawing/2014/main" id="{4FE3F69A-9974-1A42-8402-F36AFC4D09E9}"/>
              </a:ext>
            </a:extLst>
          </p:cNvPr>
          <p:cNvPicPr>
            <a:picLocks noChangeAspect="1"/>
          </p:cNvPicPr>
          <p:nvPr/>
        </p:nvPicPr>
        <p:blipFill rotWithShape="1">
          <a:blip r:embed="rId3">
            <a:extLst>
              <a:ext uri="{28A0092B-C50C-407E-A947-70E740481C1C}">
                <a14:useLocalDpi xmlns:a14="http://schemas.microsoft.com/office/drawing/2010/main" val="0"/>
              </a:ext>
            </a:extLst>
          </a:blip>
          <a:srcRect t="28889" b="26666"/>
          <a:stretch/>
        </p:blipFill>
        <p:spPr>
          <a:xfrm>
            <a:off x="1371600" y="2362200"/>
            <a:ext cx="6858000" cy="304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914400"/>
            <a:ext cx="8229600" cy="533400"/>
          </a:xfrm>
        </p:spPr>
        <p:txBody>
          <a:bodyPr/>
          <a:lstStyle/>
          <a:p>
            <a:r>
              <a:rPr lang="en-US" dirty="0"/>
              <a:t>From Original Sin to Our Savior </a:t>
            </a:r>
          </a:p>
        </p:txBody>
      </p:sp>
      <p:sp>
        <p:nvSpPr>
          <p:cNvPr id="6" name="Content Placeholder 5"/>
          <p:cNvSpPr>
            <a:spLocks noGrp="1"/>
          </p:cNvSpPr>
          <p:nvPr>
            <p:ph idx="1"/>
          </p:nvPr>
        </p:nvSpPr>
        <p:spPr>
          <a:xfrm>
            <a:off x="533400" y="1600200"/>
            <a:ext cx="8077200" cy="5029200"/>
          </a:xfrm>
        </p:spPr>
        <p:txBody>
          <a:bodyPr/>
          <a:lstStyle/>
          <a:p>
            <a:pPr marL="0" indent="0">
              <a:buNone/>
            </a:pPr>
            <a:r>
              <a:rPr lang="en-US" dirty="0"/>
              <a:t>After the Fall, God initiates a plan for our salvation.</a:t>
            </a:r>
          </a:p>
          <a:p>
            <a:pPr lvl="0"/>
            <a:r>
              <a:rPr lang="en-US" dirty="0"/>
              <a:t>God transforms evil into good. </a:t>
            </a:r>
          </a:p>
          <a:p>
            <a:pPr lvl="0"/>
            <a:r>
              <a:rPr lang="en-US" dirty="0"/>
              <a:t>That </a:t>
            </a:r>
            <a:r>
              <a:rPr lang="en-US" i="1" dirty="0"/>
              <a:t>goodness</a:t>
            </a:r>
            <a:r>
              <a:rPr lang="en-US" dirty="0"/>
              <a:t> was so good, we can’t imagine </a:t>
            </a:r>
            <a:br>
              <a:rPr lang="en-US" dirty="0"/>
            </a:br>
            <a:r>
              <a:rPr lang="en-US" dirty="0"/>
              <a:t>it any differently.</a:t>
            </a:r>
          </a:p>
          <a:p>
            <a:pPr marL="627063" lvl="1">
              <a:buSzPct val="85000"/>
              <a:buFont typeface="Courier New" panose="02070309020205020404" pitchFamily="49" charset="0"/>
              <a:buChar char="o"/>
            </a:pPr>
            <a:r>
              <a:rPr lang="en-US" dirty="0"/>
              <a:t>the </a:t>
            </a:r>
            <a:r>
              <a:rPr lang="en-US" dirty="0" err="1"/>
              <a:t>Exsultet</a:t>
            </a:r>
            <a:r>
              <a:rPr lang="en-US" dirty="0"/>
              <a:t>:</a:t>
            </a:r>
            <a:br>
              <a:rPr lang="en-US" dirty="0"/>
            </a:br>
            <a:r>
              <a:rPr lang="en-US" dirty="0"/>
              <a:t>“O truly necessary </a:t>
            </a:r>
            <a:br>
              <a:rPr lang="en-US" dirty="0"/>
            </a:br>
            <a:r>
              <a:rPr lang="en-US" dirty="0"/>
              <a:t>sin of Adam  .  .  .  </a:t>
            </a:r>
            <a:br>
              <a:rPr lang="en-US" dirty="0"/>
            </a:br>
            <a:r>
              <a:rPr lang="en-US" dirty="0"/>
              <a:t>O happy fault”</a:t>
            </a:r>
            <a:endParaRPr lang="en-US" dirty="0">
              <a:effectLst/>
            </a:endParaRPr>
          </a:p>
        </p:txBody>
      </p:sp>
      <p:pic>
        <p:nvPicPr>
          <p:cNvPr id="3" name="Picture 2">
            <a:extLst>
              <a:ext uri="{FF2B5EF4-FFF2-40B4-BE49-F238E27FC236}">
                <a16:creationId xmlns:a16="http://schemas.microsoft.com/office/drawing/2014/main" id="{FF6F4F97-6F5E-A04D-B16D-5C12C60542FE}"/>
              </a:ext>
            </a:extLst>
          </p:cNvPr>
          <p:cNvPicPr>
            <a:picLocks noChangeAspect="1"/>
          </p:cNvPicPr>
          <p:nvPr/>
        </p:nvPicPr>
        <p:blipFill rotWithShape="1">
          <a:blip r:embed="rId3">
            <a:extLst>
              <a:ext uri="{28A0092B-C50C-407E-A947-70E740481C1C}">
                <a14:useLocalDpi xmlns:a14="http://schemas.microsoft.com/office/drawing/2010/main" val="0"/>
              </a:ext>
            </a:extLst>
          </a:blip>
          <a:srcRect l="8189" t="6627" r="15270" b="56280"/>
          <a:stretch/>
        </p:blipFill>
        <p:spPr>
          <a:xfrm>
            <a:off x="4191001" y="3047999"/>
            <a:ext cx="4953000" cy="320040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9843"/>
            <a:ext cx="8229600" cy="533400"/>
          </a:xfrm>
        </p:spPr>
        <p:txBody>
          <a:bodyPr/>
          <a:lstStyle/>
          <a:p>
            <a:r>
              <a:rPr lang="en-US" dirty="0"/>
              <a:t>The Protoevangelium in Scripture </a:t>
            </a:r>
          </a:p>
        </p:txBody>
      </p:sp>
      <p:sp>
        <p:nvSpPr>
          <p:cNvPr id="3" name="Content Placeholder 2"/>
          <p:cNvSpPr>
            <a:spLocks noGrp="1"/>
          </p:cNvSpPr>
          <p:nvPr>
            <p:ph idx="1"/>
          </p:nvPr>
        </p:nvSpPr>
        <p:spPr>
          <a:xfrm>
            <a:off x="990600" y="1584505"/>
            <a:ext cx="5181600" cy="1752600"/>
          </a:xfrm>
        </p:spPr>
        <p:txBody>
          <a:bodyPr>
            <a:noAutofit/>
          </a:bodyPr>
          <a:lstStyle/>
          <a:p>
            <a:pPr marL="0" indent="0">
              <a:buNone/>
            </a:pPr>
            <a:r>
              <a:rPr lang="en-US" sz="1900" dirty="0"/>
              <a:t>I will put enmity between you and the woman, </a:t>
            </a:r>
          </a:p>
          <a:p>
            <a:pPr marL="400050" lvl="1" indent="0">
              <a:buNone/>
            </a:pPr>
            <a:r>
              <a:rPr lang="en-US" sz="1900" dirty="0"/>
              <a:t>and between your offspring and hers;</a:t>
            </a:r>
          </a:p>
          <a:p>
            <a:pPr marL="0" indent="0">
              <a:buNone/>
            </a:pPr>
            <a:r>
              <a:rPr lang="en-US" sz="1900" dirty="0"/>
              <a:t>They will strike at your head,</a:t>
            </a:r>
          </a:p>
          <a:p>
            <a:pPr marL="400050" lvl="1" indent="0">
              <a:buNone/>
            </a:pPr>
            <a:r>
              <a:rPr lang="en-US" sz="1900" dirty="0"/>
              <a:t>while you strike at their heel.</a:t>
            </a:r>
          </a:p>
          <a:p>
            <a:pPr marL="0" indent="0" algn="r">
              <a:spcAft>
                <a:spcPts val="1200"/>
              </a:spcAft>
              <a:buNone/>
            </a:pPr>
            <a:r>
              <a:rPr lang="en-US" sz="1600" dirty="0"/>
              <a:t>(Genesis 3:15)</a:t>
            </a:r>
          </a:p>
        </p:txBody>
      </p:sp>
      <p:pic>
        <p:nvPicPr>
          <p:cNvPr id="6" name="Picture 5">
            <a:extLst>
              <a:ext uri="{FF2B5EF4-FFF2-40B4-BE49-F238E27FC236}">
                <a16:creationId xmlns:a16="http://schemas.microsoft.com/office/drawing/2014/main" id="{7F2ADEBE-47A5-7F40-B50A-20240B5523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7135" y="1584505"/>
            <a:ext cx="2266506" cy="2854268"/>
          </a:xfrm>
          <a:prstGeom prst="rect">
            <a:avLst/>
          </a:prstGeom>
        </p:spPr>
      </p:pic>
      <p:sp>
        <p:nvSpPr>
          <p:cNvPr id="5" name="Content Placeholder 2">
            <a:extLst>
              <a:ext uri="{FF2B5EF4-FFF2-40B4-BE49-F238E27FC236}">
                <a16:creationId xmlns:a16="http://schemas.microsoft.com/office/drawing/2014/main" id="{B150212F-92F9-44ED-BDF3-B3754E8FECCC}"/>
              </a:ext>
            </a:extLst>
          </p:cNvPr>
          <p:cNvSpPr txBox="1">
            <a:spLocks/>
          </p:cNvSpPr>
          <p:nvPr/>
        </p:nvSpPr>
        <p:spPr>
          <a:xfrm>
            <a:off x="1011864" y="3520896"/>
            <a:ext cx="7751136" cy="17526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00" dirty="0"/>
              <a:t>This verse is part of the consequences </a:t>
            </a:r>
            <a:br>
              <a:rPr lang="en-US" sz="1900" dirty="0"/>
            </a:br>
            <a:r>
              <a:rPr lang="en-US" sz="1900" dirty="0"/>
              <a:t>of Original Sin. Within it we see the first </a:t>
            </a:r>
            <a:br>
              <a:rPr lang="en-US" sz="1900" dirty="0"/>
            </a:br>
            <a:r>
              <a:rPr lang="en-US" sz="1900" dirty="0"/>
              <a:t>announcement of God’s saving plan.</a:t>
            </a:r>
          </a:p>
          <a:p>
            <a:r>
              <a:rPr lang="en-US" sz="1900" dirty="0"/>
              <a:t>Replacing the pronouns with the literal </a:t>
            </a:r>
            <a:br>
              <a:rPr lang="en-US" sz="1900" dirty="0"/>
            </a:br>
            <a:r>
              <a:rPr lang="en-US" sz="1900" dirty="0"/>
              <a:t>references we read:</a:t>
            </a:r>
          </a:p>
          <a:p>
            <a:pPr marL="627063" lvl="1">
              <a:buSzPct val="85000"/>
              <a:buFont typeface="Courier New" panose="02070309020205020404" pitchFamily="49" charset="0"/>
              <a:buChar char="o"/>
            </a:pPr>
            <a:r>
              <a:rPr lang="en-US" sz="1900" dirty="0"/>
              <a:t>“[</a:t>
            </a:r>
            <a:r>
              <a:rPr lang="en-US" sz="1900" i="1" cap="small" dirty="0"/>
              <a:t>God</a:t>
            </a:r>
            <a:r>
              <a:rPr lang="en-US" sz="1900" dirty="0"/>
              <a:t>] will put enmity between </a:t>
            </a:r>
            <a:r>
              <a:rPr lang="en-US" sz="1900" cap="small" dirty="0"/>
              <a:t>[</a:t>
            </a:r>
            <a:r>
              <a:rPr lang="en-US" sz="1900" i="1" cap="small" dirty="0"/>
              <a:t>the</a:t>
            </a:r>
            <a:r>
              <a:rPr lang="en-US" sz="1900" cap="small" dirty="0"/>
              <a:t> </a:t>
            </a:r>
            <a:r>
              <a:rPr lang="en-US" sz="1900" i="1" cap="small" dirty="0"/>
              <a:t>snake</a:t>
            </a:r>
            <a:r>
              <a:rPr lang="en-US" sz="1900" cap="small" dirty="0"/>
              <a:t>]</a:t>
            </a:r>
            <a:r>
              <a:rPr lang="en-US" sz="1900" i="1" dirty="0"/>
              <a:t> </a:t>
            </a:r>
            <a:r>
              <a:rPr lang="en-US" sz="1900" dirty="0"/>
              <a:t>and </a:t>
            </a:r>
            <a:r>
              <a:rPr lang="en-US" sz="1900" cap="small" dirty="0"/>
              <a:t>[</a:t>
            </a:r>
            <a:r>
              <a:rPr lang="en-US" sz="1900" i="1" cap="small" dirty="0"/>
              <a:t>Eve</a:t>
            </a:r>
            <a:r>
              <a:rPr lang="en-US" sz="1900" cap="small" dirty="0"/>
              <a:t>]</a:t>
            </a:r>
            <a:r>
              <a:rPr lang="en-US" sz="1900" dirty="0"/>
              <a:t>, and between </a:t>
            </a:r>
            <a:r>
              <a:rPr lang="en-US" sz="1900" cap="small" dirty="0"/>
              <a:t>[</a:t>
            </a:r>
            <a:r>
              <a:rPr lang="en-US" sz="1900" i="1" cap="small" dirty="0"/>
              <a:t>snakes</a:t>
            </a:r>
            <a:r>
              <a:rPr lang="en-US" sz="1900" cap="small" dirty="0"/>
              <a:t>]</a:t>
            </a:r>
            <a:r>
              <a:rPr lang="en-US" sz="1900" i="1" cap="small" dirty="0"/>
              <a:t> </a:t>
            </a:r>
            <a:r>
              <a:rPr lang="en-US" sz="1900" dirty="0"/>
              <a:t>and </a:t>
            </a:r>
            <a:r>
              <a:rPr lang="en-US" sz="1900" cap="small" dirty="0"/>
              <a:t>[</a:t>
            </a:r>
            <a:r>
              <a:rPr lang="en-US" sz="1900" i="1" cap="small" dirty="0"/>
              <a:t>humankind</a:t>
            </a:r>
            <a:r>
              <a:rPr lang="en-US" sz="1900" cap="small" dirty="0"/>
              <a:t>]</a:t>
            </a:r>
            <a:r>
              <a:rPr lang="en-US" sz="1900" dirty="0"/>
              <a:t>; </a:t>
            </a:r>
            <a:r>
              <a:rPr lang="en-US" sz="1900" cap="small" dirty="0"/>
              <a:t>[</a:t>
            </a:r>
            <a:r>
              <a:rPr lang="en-US" sz="1900" i="1" cap="small" dirty="0"/>
              <a:t>humankind</a:t>
            </a:r>
            <a:r>
              <a:rPr lang="en-US" sz="1900" cap="small" dirty="0"/>
              <a:t>] </a:t>
            </a:r>
            <a:r>
              <a:rPr lang="en-US" sz="1900" dirty="0"/>
              <a:t>will strike </a:t>
            </a:r>
            <a:br>
              <a:rPr lang="en-US" sz="1900" dirty="0"/>
            </a:br>
            <a:r>
              <a:rPr lang="en-US" sz="1900" dirty="0"/>
              <a:t>at </a:t>
            </a:r>
            <a:r>
              <a:rPr lang="en-US" sz="1900" cap="small" dirty="0"/>
              <a:t>[</a:t>
            </a:r>
            <a:r>
              <a:rPr lang="en-US" sz="1900" i="1" cap="small" dirty="0"/>
              <a:t>the</a:t>
            </a:r>
            <a:r>
              <a:rPr lang="en-US" sz="1900" cap="small" dirty="0"/>
              <a:t> </a:t>
            </a:r>
            <a:r>
              <a:rPr lang="en-US" sz="1900" i="1" cap="small" dirty="0"/>
              <a:t>snake’s</a:t>
            </a:r>
            <a:r>
              <a:rPr lang="en-US" sz="1900" cap="small" dirty="0"/>
              <a:t>]</a:t>
            </a:r>
            <a:r>
              <a:rPr lang="en-US" sz="1900" dirty="0"/>
              <a:t> head, while </a:t>
            </a:r>
            <a:r>
              <a:rPr lang="en-US" sz="1900" cap="small" dirty="0"/>
              <a:t>[</a:t>
            </a:r>
            <a:r>
              <a:rPr lang="en-US" sz="1900" i="1" cap="small" dirty="0"/>
              <a:t>the</a:t>
            </a:r>
            <a:r>
              <a:rPr lang="en-US" sz="1900" cap="small" dirty="0"/>
              <a:t> </a:t>
            </a:r>
            <a:r>
              <a:rPr lang="en-US" sz="1900" i="1" cap="small" dirty="0"/>
              <a:t>snake will</a:t>
            </a:r>
            <a:r>
              <a:rPr lang="en-US" sz="1900" cap="small" dirty="0"/>
              <a:t>] </a:t>
            </a:r>
            <a:r>
              <a:rPr lang="en-US" sz="1900" dirty="0"/>
              <a:t>strike at </a:t>
            </a:r>
            <a:r>
              <a:rPr lang="en-US" sz="1900" cap="small" dirty="0"/>
              <a:t>[</a:t>
            </a:r>
            <a:r>
              <a:rPr lang="en-US" sz="1900" i="1" cap="small" dirty="0"/>
              <a:t>humankind’s</a:t>
            </a:r>
            <a:r>
              <a:rPr lang="en-US" sz="1900" cap="small" dirty="0"/>
              <a:t>] </a:t>
            </a:r>
            <a:r>
              <a:rPr lang="en-US" sz="1900" dirty="0"/>
              <a:t>heels.”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74" y="854349"/>
            <a:ext cx="8229600" cy="533400"/>
          </a:xfrm>
        </p:spPr>
        <p:txBody>
          <a:bodyPr/>
          <a:lstStyle/>
          <a:p>
            <a:r>
              <a:rPr lang="en-US" dirty="0"/>
              <a:t>The Protoevangelium and Symbolism </a:t>
            </a:r>
          </a:p>
        </p:txBody>
      </p:sp>
      <p:sp>
        <p:nvSpPr>
          <p:cNvPr id="3" name="Content Placeholder 2"/>
          <p:cNvSpPr>
            <a:spLocks noGrp="1"/>
          </p:cNvSpPr>
          <p:nvPr>
            <p:ph idx="1"/>
          </p:nvPr>
        </p:nvSpPr>
        <p:spPr>
          <a:xfrm>
            <a:off x="622374" y="1504950"/>
            <a:ext cx="3124200" cy="2826909"/>
          </a:xfrm>
        </p:spPr>
        <p:txBody>
          <a:bodyPr/>
          <a:lstStyle/>
          <a:p>
            <a:pPr marL="0" indent="0">
              <a:buNone/>
            </a:pPr>
            <a:r>
              <a:rPr lang="en-US" dirty="0"/>
              <a:t>Replacing the literal references with the symbolic meaning </a:t>
            </a:r>
            <a:br>
              <a:rPr lang="en-US" dirty="0"/>
            </a:br>
            <a:r>
              <a:rPr lang="en-US" dirty="0"/>
              <a:t>we see the deeper truth revealed. </a:t>
            </a:r>
          </a:p>
          <a:p>
            <a:pPr marL="0" indent="0">
              <a:buNone/>
            </a:pPr>
            <a:endParaRPr lang="en-US" dirty="0"/>
          </a:p>
        </p:txBody>
      </p:sp>
      <p:pic>
        <p:nvPicPr>
          <p:cNvPr id="12" name="Picture 11">
            <a:extLst>
              <a:ext uri="{FF2B5EF4-FFF2-40B4-BE49-F238E27FC236}">
                <a16:creationId xmlns:a16="http://schemas.microsoft.com/office/drawing/2014/main" id="{686A0233-FAE3-4F42-B7E6-719730538C3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25" t="9374" r="3125" b="7812"/>
          <a:stretch/>
        </p:blipFill>
        <p:spPr>
          <a:xfrm>
            <a:off x="3581400" y="1441875"/>
            <a:ext cx="5268802" cy="3490583"/>
          </a:xfrm>
          <a:prstGeom prst="rect">
            <a:avLst/>
          </a:prstGeom>
        </p:spPr>
      </p:pic>
      <p:sp>
        <p:nvSpPr>
          <p:cNvPr id="16" name="Content Placeholder 2">
            <a:extLst>
              <a:ext uri="{FF2B5EF4-FFF2-40B4-BE49-F238E27FC236}">
                <a16:creationId xmlns:a16="http://schemas.microsoft.com/office/drawing/2014/main" id="{456FB584-B29E-1E4B-9515-0B82DAD67F06}"/>
              </a:ext>
            </a:extLst>
          </p:cNvPr>
          <p:cNvSpPr txBox="1">
            <a:spLocks/>
          </p:cNvSpPr>
          <p:nvPr/>
        </p:nvSpPr>
        <p:spPr>
          <a:xfrm>
            <a:off x="1219200" y="4986585"/>
            <a:ext cx="7010400" cy="128587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1800" dirty="0"/>
              <a:t>“[</a:t>
            </a:r>
            <a:r>
              <a:rPr lang="en-US" sz="1800" i="1" cap="small" dirty="0"/>
              <a:t>God</a:t>
            </a:r>
            <a:r>
              <a:rPr lang="en-US" sz="1800" dirty="0"/>
              <a:t>] will put enmity between </a:t>
            </a:r>
            <a:r>
              <a:rPr lang="en-US" sz="1800" cap="small" dirty="0"/>
              <a:t>[</a:t>
            </a:r>
            <a:r>
              <a:rPr lang="en-US" sz="1800" i="1" cap="small" dirty="0"/>
              <a:t>the</a:t>
            </a:r>
            <a:r>
              <a:rPr lang="en-US" sz="1800" cap="small" dirty="0"/>
              <a:t> </a:t>
            </a:r>
            <a:r>
              <a:rPr lang="en-US" sz="1800" i="1" cap="small" dirty="0"/>
              <a:t>devil</a:t>
            </a:r>
            <a:r>
              <a:rPr lang="en-US" sz="1800" cap="small" dirty="0"/>
              <a:t>]</a:t>
            </a:r>
            <a:r>
              <a:rPr lang="en-US" sz="1800" i="1" dirty="0"/>
              <a:t> </a:t>
            </a:r>
            <a:r>
              <a:rPr lang="en-US" sz="1800" dirty="0"/>
              <a:t>and </a:t>
            </a:r>
            <a:r>
              <a:rPr lang="en-US" sz="1800" cap="small" dirty="0"/>
              <a:t>[</a:t>
            </a:r>
            <a:r>
              <a:rPr lang="en-US" sz="1800" i="1" cap="small" dirty="0"/>
              <a:t>Mary</a:t>
            </a:r>
            <a:r>
              <a:rPr lang="en-US" sz="1800" cap="small" dirty="0"/>
              <a:t>]</a:t>
            </a:r>
            <a:r>
              <a:rPr lang="en-US" sz="1800" dirty="0"/>
              <a:t>, between </a:t>
            </a:r>
            <a:r>
              <a:rPr lang="en-US" sz="1800" cap="small" dirty="0"/>
              <a:t>[</a:t>
            </a:r>
            <a:r>
              <a:rPr lang="en-US" sz="1800" i="1" cap="small" dirty="0"/>
              <a:t>evil</a:t>
            </a:r>
            <a:r>
              <a:rPr lang="en-US" sz="1800" cap="small" dirty="0"/>
              <a:t>] </a:t>
            </a:r>
            <a:r>
              <a:rPr lang="en-US" sz="1800" dirty="0"/>
              <a:t>and </a:t>
            </a:r>
            <a:r>
              <a:rPr lang="en-US" sz="1800" cap="small" dirty="0"/>
              <a:t>[</a:t>
            </a:r>
            <a:r>
              <a:rPr lang="en-US" sz="1800" i="1" cap="small" dirty="0"/>
              <a:t>Jesus Christ</a:t>
            </a:r>
            <a:r>
              <a:rPr lang="en-US" sz="1800" cap="small" dirty="0"/>
              <a:t>]</a:t>
            </a:r>
            <a:r>
              <a:rPr lang="en-US" sz="1800" dirty="0"/>
              <a:t>; </a:t>
            </a:r>
            <a:r>
              <a:rPr lang="en-US" sz="1800" cap="small" dirty="0"/>
              <a:t>[</a:t>
            </a:r>
            <a:r>
              <a:rPr lang="en-US" sz="1800" i="1" cap="small" dirty="0"/>
              <a:t>The Son of God</a:t>
            </a:r>
            <a:r>
              <a:rPr lang="en-US" sz="1800" cap="small" dirty="0"/>
              <a:t>] </a:t>
            </a:r>
            <a:r>
              <a:rPr lang="en-US" sz="1800" dirty="0"/>
              <a:t>will strike at </a:t>
            </a:r>
            <a:r>
              <a:rPr lang="en-US" sz="1800" cap="small" dirty="0"/>
              <a:t>[</a:t>
            </a:r>
            <a:r>
              <a:rPr lang="en-US" sz="1800" i="1" cap="small" dirty="0"/>
              <a:t>the</a:t>
            </a:r>
            <a:r>
              <a:rPr lang="en-US" sz="1800" cap="small" dirty="0"/>
              <a:t> </a:t>
            </a:r>
            <a:r>
              <a:rPr lang="en-US" sz="1800" i="1" cap="small" dirty="0"/>
              <a:t>devil’s</a:t>
            </a:r>
            <a:r>
              <a:rPr lang="en-US" sz="1800" cap="small" dirty="0"/>
              <a:t>]</a:t>
            </a:r>
            <a:r>
              <a:rPr lang="en-US" sz="1800" dirty="0"/>
              <a:t> head </a:t>
            </a:r>
            <a:r>
              <a:rPr lang="en-US" sz="1800" cap="small" dirty="0"/>
              <a:t>[and </a:t>
            </a:r>
            <a:r>
              <a:rPr lang="en-US" sz="1800" i="1" cap="small" dirty="0"/>
              <a:t>crush him</a:t>
            </a:r>
            <a:r>
              <a:rPr lang="en-US" sz="1800" cap="small" dirty="0"/>
              <a:t>]</a:t>
            </a:r>
            <a:r>
              <a:rPr lang="en-US" sz="1800" dirty="0"/>
              <a:t>, while </a:t>
            </a:r>
            <a:r>
              <a:rPr lang="en-US" sz="1800" cap="small" dirty="0"/>
              <a:t>[</a:t>
            </a:r>
            <a:r>
              <a:rPr lang="en-US" sz="1800" i="1" cap="small" dirty="0"/>
              <a:t>the</a:t>
            </a:r>
            <a:r>
              <a:rPr lang="en-US" sz="1800" cap="small" dirty="0"/>
              <a:t> </a:t>
            </a:r>
            <a:r>
              <a:rPr lang="en-US" sz="1800" i="1" cap="small" dirty="0"/>
              <a:t>devil</a:t>
            </a:r>
            <a:r>
              <a:rPr lang="en-US" sz="1800" cap="small" dirty="0"/>
              <a:t>]</a:t>
            </a:r>
            <a:r>
              <a:rPr lang="en-US" sz="1800" dirty="0"/>
              <a:t> strikes at </a:t>
            </a:r>
            <a:r>
              <a:rPr lang="en-US" sz="1800" cap="small" dirty="0"/>
              <a:t>[</a:t>
            </a:r>
            <a:r>
              <a:rPr lang="en-US" sz="1800" i="1" cap="small" dirty="0"/>
              <a:t>Jesus Christ’s</a:t>
            </a:r>
            <a:r>
              <a:rPr lang="en-US" sz="1800" cap="small" dirty="0"/>
              <a:t>]</a:t>
            </a:r>
            <a:r>
              <a:rPr lang="en-US" sz="1800" dirty="0"/>
              <a:t> heel </a:t>
            </a:r>
            <a:r>
              <a:rPr lang="en-US" sz="1800" cap="small" dirty="0"/>
              <a:t>[</a:t>
            </a:r>
            <a:r>
              <a:rPr lang="en-US" sz="1800" i="1" cap="small" dirty="0"/>
              <a:t>only</a:t>
            </a:r>
            <a:r>
              <a:rPr lang="en-US" sz="1800" cap="small" dirty="0"/>
              <a:t> </a:t>
            </a:r>
            <a:r>
              <a:rPr lang="en-US" sz="1800" i="1" cap="small" dirty="0"/>
              <a:t>wounding him</a:t>
            </a:r>
            <a:r>
              <a:rPr lang="en-US" sz="1800" cap="small" dirty="0"/>
              <a:t>]</a:t>
            </a:r>
            <a:r>
              <a:rPr lang="en-US" sz="1800" dirty="0"/>
              <a:t>” (Genesis 3:15).</a:t>
            </a:r>
            <a:endParaRPr lang="en-US" sz="1800" dirty="0">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14400"/>
            <a:ext cx="8229600" cy="990600"/>
          </a:xfrm>
        </p:spPr>
        <p:txBody>
          <a:bodyPr>
            <a:normAutofit/>
          </a:bodyPr>
          <a:lstStyle/>
          <a:p>
            <a:r>
              <a:rPr lang="en-US" dirty="0"/>
              <a:t>The Protoevangelium as a Promise</a:t>
            </a:r>
          </a:p>
        </p:txBody>
      </p:sp>
      <p:sp>
        <p:nvSpPr>
          <p:cNvPr id="3" name="Content Placeholder 2"/>
          <p:cNvSpPr>
            <a:spLocks noGrp="1"/>
          </p:cNvSpPr>
          <p:nvPr>
            <p:ph idx="1"/>
          </p:nvPr>
        </p:nvSpPr>
        <p:spPr>
          <a:xfrm>
            <a:off x="3581400" y="2057400"/>
            <a:ext cx="4800600" cy="3581400"/>
          </a:xfrm>
        </p:spPr>
        <p:txBody>
          <a:bodyPr/>
          <a:lstStyle/>
          <a:p>
            <a:pPr lvl="0"/>
            <a:r>
              <a:rPr lang="en-US" dirty="0"/>
              <a:t>The first time God tells us </a:t>
            </a:r>
            <a:br>
              <a:rPr lang="en-US" dirty="0"/>
            </a:br>
            <a:r>
              <a:rPr lang="en-US" dirty="0"/>
              <a:t>of the promise of a savior </a:t>
            </a:r>
            <a:br>
              <a:rPr lang="en-US" dirty="0"/>
            </a:br>
            <a:r>
              <a:rPr lang="en-US" dirty="0"/>
              <a:t>who will defeat evil</a:t>
            </a:r>
          </a:p>
          <a:p>
            <a:pPr marL="627063" lvl="1">
              <a:buSzPct val="85000"/>
              <a:buFont typeface="Courier New" panose="02070309020205020404" pitchFamily="49" charset="0"/>
              <a:buChar char="o"/>
            </a:pPr>
            <a:r>
              <a:rPr lang="en-US" dirty="0"/>
              <a:t>The first announcement </a:t>
            </a:r>
            <a:br>
              <a:rPr lang="en-US" dirty="0"/>
            </a:br>
            <a:r>
              <a:rPr lang="en-US" dirty="0"/>
              <a:t>of the Good News of the coming of Jesus Christ</a:t>
            </a:r>
          </a:p>
          <a:p>
            <a:r>
              <a:rPr lang="en-US" dirty="0"/>
              <a:t>God’s enduring love amid punishment</a:t>
            </a:r>
          </a:p>
        </p:txBody>
      </p:sp>
      <p:pic>
        <p:nvPicPr>
          <p:cNvPr id="6" name="Picture 5">
            <a:extLst>
              <a:ext uri="{FF2B5EF4-FFF2-40B4-BE49-F238E27FC236}">
                <a16:creationId xmlns:a16="http://schemas.microsoft.com/office/drawing/2014/main" id="{076829B1-5936-5543-8712-BCA949095C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400" y="2133600"/>
            <a:ext cx="2066008" cy="3048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914400"/>
            <a:ext cx="8229600" cy="533400"/>
          </a:xfrm>
        </p:spPr>
        <p:txBody>
          <a:bodyPr/>
          <a:lstStyle/>
          <a:p>
            <a:r>
              <a:rPr lang="en-US" dirty="0"/>
              <a:t>What Is a Covenant?</a:t>
            </a:r>
          </a:p>
        </p:txBody>
      </p:sp>
      <p:sp>
        <p:nvSpPr>
          <p:cNvPr id="3" name="Content Placeholder 2"/>
          <p:cNvSpPr>
            <a:spLocks noGrp="1"/>
          </p:cNvSpPr>
          <p:nvPr>
            <p:ph idx="1"/>
          </p:nvPr>
        </p:nvSpPr>
        <p:spPr>
          <a:xfrm>
            <a:off x="1295400" y="1524000"/>
            <a:ext cx="6934200" cy="5105400"/>
          </a:xfrm>
        </p:spPr>
        <p:txBody>
          <a:bodyPr>
            <a:normAutofit/>
          </a:bodyPr>
          <a:lstStyle/>
          <a:p>
            <a:pPr marL="0" indent="0">
              <a:buNone/>
            </a:pPr>
            <a:r>
              <a:rPr lang="en-US" dirty="0"/>
              <a:t>A covenant is a solemn agreement between human beings or between God and human beings in which mutual commitments are made.</a:t>
            </a:r>
          </a:p>
          <a:p>
            <a:pPr lvl="0"/>
            <a:r>
              <a:rPr lang="en-US" dirty="0"/>
              <a:t>Through covenants, God established a special relationship with his people.</a:t>
            </a:r>
          </a:p>
          <a:p>
            <a:pPr lvl="0"/>
            <a:r>
              <a:rPr lang="en-US" dirty="0"/>
              <a:t>Even when humanity ignored </a:t>
            </a:r>
            <a:br>
              <a:rPr lang="en-US" dirty="0"/>
            </a:br>
            <a:r>
              <a:rPr lang="en-US" dirty="0"/>
              <a:t>the commitments they </a:t>
            </a:r>
            <a:br>
              <a:rPr lang="en-US" dirty="0"/>
            </a:br>
            <a:r>
              <a:rPr lang="en-US" dirty="0"/>
              <a:t>made, God was and is </a:t>
            </a:r>
            <a:br>
              <a:rPr lang="en-US" dirty="0"/>
            </a:br>
            <a:r>
              <a:rPr lang="en-US" dirty="0"/>
              <a:t>always faithful.</a:t>
            </a:r>
          </a:p>
          <a:p>
            <a:r>
              <a:rPr lang="en-US" dirty="0"/>
              <a:t>When sin brings about </a:t>
            </a:r>
            <a:br>
              <a:rPr lang="en-US" dirty="0"/>
            </a:br>
            <a:r>
              <a:rPr lang="en-US" dirty="0"/>
              <a:t>division, the covenants are </a:t>
            </a:r>
            <a:br>
              <a:rPr lang="en-US" dirty="0"/>
            </a:br>
            <a:r>
              <a:rPr lang="en-US" dirty="0"/>
              <a:t>ties that bind us to God.</a:t>
            </a:r>
          </a:p>
        </p:txBody>
      </p:sp>
      <p:pic>
        <p:nvPicPr>
          <p:cNvPr id="6" name="Picture 5">
            <a:extLst>
              <a:ext uri="{FF2B5EF4-FFF2-40B4-BE49-F238E27FC236}">
                <a16:creationId xmlns:a16="http://schemas.microsoft.com/office/drawing/2014/main" id="{C035398F-3C54-6140-8010-FAA78234DD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221" t="12223" r="12788" b="10671"/>
          <a:stretch/>
        </p:blipFill>
        <p:spPr>
          <a:xfrm>
            <a:off x="5993942" y="3276600"/>
            <a:ext cx="2834640" cy="291467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066800"/>
            <a:ext cx="8229600" cy="533400"/>
          </a:xfrm>
        </p:spPr>
        <p:txBody>
          <a:bodyPr/>
          <a:lstStyle/>
          <a:p>
            <a:r>
              <a:rPr lang="en-US" dirty="0"/>
              <a:t>Covenant with Noah</a:t>
            </a:r>
          </a:p>
        </p:txBody>
      </p:sp>
      <p:sp>
        <p:nvSpPr>
          <p:cNvPr id="3" name="Content Placeholder 2"/>
          <p:cNvSpPr>
            <a:spLocks noGrp="1"/>
          </p:cNvSpPr>
          <p:nvPr>
            <p:ph idx="1"/>
          </p:nvPr>
        </p:nvSpPr>
        <p:spPr>
          <a:xfrm>
            <a:off x="4876800" y="1752600"/>
            <a:ext cx="3657600" cy="4525963"/>
          </a:xfrm>
        </p:spPr>
        <p:txBody>
          <a:bodyPr/>
          <a:lstStyle/>
          <a:p>
            <a:pPr lvl="0"/>
            <a:r>
              <a:rPr lang="en-US" b="1" dirty="0"/>
              <a:t>Promise</a:t>
            </a:r>
            <a:r>
              <a:rPr lang="en-US" dirty="0"/>
              <a:t>: Never </a:t>
            </a:r>
            <a:br>
              <a:rPr lang="en-US" dirty="0"/>
            </a:br>
            <a:r>
              <a:rPr lang="en-US" dirty="0"/>
              <a:t>to destroy all the creatures of the Earth </a:t>
            </a:r>
          </a:p>
          <a:p>
            <a:pPr lvl="0"/>
            <a:r>
              <a:rPr lang="en-US" b="1" dirty="0"/>
              <a:t>Sign:</a:t>
            </a:r>
            <a:r>
              <a:rPr lang="en-US" dirty="0"/>
              <a:t> Rainbow</a:t>
            </a:r>
          </a:p>
          <a:p>
            <a:r>
              <a:rPr lang="en-US" b="1" dirty="0"/>
              <a:t>Result</a:t>
            </a:r>
            <a:r>
              <a:rPr lang="en-US" dirty="0"/>
              <a:t>: God reestablishes the justice and holiness originally intended for humanity.</a:t>
            </a:r>
          </a:p>
        </p:txBody>
      </p:sp>
      <p:pic>
        <p:nvPicPr>
          <p:cNvPr id="6" name="Picture 5">
            <a:extLst>
              <a:ext uri="{FF2B5EF4-FFF2-40B4-BE49-F238E27FC236}">
                <a16:creationId xmlns:a16="http://schemas.microsoft.com/office/drawing/2014/main" id="{1F60774F-9C63-8E4A-B0C4-0F058A3B33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632" r="2107" b="14005"/>
          <a:stretch/>
        </p:blipFill>
        <p:spPr>
          <a:xfrm>
            <a:off x="979259" y="1828800"/>
            <a:ext cx="3592741" cy="288403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8447" y="1066800"/>
            <a:ext cx="8229600" cy="533400"/>
          </a:xfrm>
        </p:spPr>
        <p:txBody>
          <a:bodyPr/>
          <a:lstStyle/>
          <a:p>
            <a:r>
              <a:rPr lang="en-US" dirty="0"/>
              <a:t>Covenant with Abraham</a:t>
            </a:r>
          </a:p>
        </p:txBody>
      </p:sp>
      <p:sp>
        <p:nvSpPr>
          <p:cNvPr id="3" name="Content Placeholder 2"/>
          <p:cNvSpPr>
            <a:spLocks noGrp="1"/>
          </p:cNvSpPr>
          <p:nvPr>
            <p:ph idx="1"/>
          </p:nvPr>
        </p:nvSpPr>
        <p:spPr>
          <a:xfrm>
            <a:off x="1066800" y="1676400"/>
            <a:ext cx="7086600" cy="5486400"/>
          </a:xfrm>
        </p:spPr>
        <p:txBody>
          <a:bodyPr/>
          <a:lstStyle/>
          <a:p>
            <a:pPr lvl="0"/>
            <a:r>
              <a:rPr lang="en-US" b="1" dirty="0"/>
              <a:t>Promise</a:t>
            </a:r>
            <a:r>
              <a:rPr lang="en-US" dirty="0"/>
              <a:t>: (1) great nation </a:t>
            </a:r>
            <a:br>
              <a:rPr lang="en-US" dirty="0"/>
            </a:br>
            <a:r>
              <a:rPr lang="en-US" dirty="0"/>
              <a:t>with many descendants, </a:t>
            </a:r>
            <a:br>
              <a:rPr lang="en-US" dirty="0"/>
            </a:br>
            <a:r>
              <a:rPr lang="en-US" dirty="0"/>
              <a:t>(2) Promised Land, and </a:t>
            </a:r>
            <a:br>
              <a:rPr lang="en-US" dirty="0"/>
            </a:br>
            <a:r>
              <a:rPr lang="en-US" dirty="0"/>
              <a:t>(3) God blesses the whole </a:t>
            </a:r>
            <a:br>
              <a:rPr lang="en-US" dirty="0"/>
            </a:br>
            <a:r>
              <a:rPr lang="en-US" dirty="0"/>
              <a:t>world through Abraham</a:t>
            </a:r>
          </a:p>
          <a:p>
            <a:pPr lvl="0"/>
            <a:r>
              <a:rPr lang="en-US" b="1" dirty="0"/>
              <a:t>Sign</a:t>
            </a:r>
            <a:r>
              <a:rPr lang="en-US" dirty="0"/>
              <a:t>: Circumcision </a:t>
            </a:r>
          </a:p>
          <a:p>
            <a:pPr marL="627063" lvl="1">
              <a:buSzPct val="85000"/>
              <a:buFont typeface="Courier New" panose="02070309020205020404" pitchFamily="49" charset="0"/>
              <a:buChar char="o"/>
            </a:pPr>
            <a:r>
              <a:rPr lang="en-US" dirty="0"/>
              <a:t>reminder that the fruitfulness of their family—descendants—is a gift from God</a:t>
            </a:r>
          </a:p>
          <a:p>
            <a:pPr lvl="0"/>
            <a:r>
              <a:rPr lang="en-US" b="1" dirty="0"/>
              <a:t>Result</a:t>
            </a:r>
            <a:r>
              <a:rPr lang="en-US" dirty="0"/>
              <a:t>: God works to restore holiness and justice; God is faithful and will continue to bless all people through his Chosen People.</a:t>
            </a:r>
            <a:endParaRPr lang="en-US" dirty="0">
              <a:effectLst/>
            </a:endParaRPr>
          </a:p>
        </p:txBody>
      </p:sp>
      <p:pic>
        <p:nvPicPr>
          <p:cNvPr id="6" name="Picture 5">
            <a:extLst>
              <a:ext uri="{FF2B5EF4-FFF2-40B4-BE49-F238E27FC236}">
                <a16:creationId xmlns:a16="http://schemas.microsoft.com/office/drawing/2014/main" id="{9F100374-12D0-AD47-80A8-0B797B90E4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796" b="10666"/>
          <a:stretch/>
        </p:blipFill>
        <p:spPr>
          <a:xfrm>
            <a:off x="5410200" y="1333500"/>
            <a:ext cx="3340100" cy="2484294"/>
          </a:xfrm>
          <a:prstGeom prst="rect">
            <a:avLst/>
          </a:prstGeom>
        </p:spPr>
      </p:pic>
    </p:spTree>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886</TotalTime>
  <Words>766</Words>
  <Application>Microsoft Office PowerPoint</Application>
  <PresentationFormat>On-screen Show (4:3)</PresentationFormat>
  <Paragraphs>88</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Courier New</vt:lpstr>
      <vt:lpstr>LIC Presentation template</vt:lpstr>
      <vt:lpstr>Bound to God:  The Covenants </vt:lpstr>
      <vt:lpstr>After the Fall, why did God  want to make covenants with humanity? </vt:lpstr>
      <vt:lpstr>From Original Sin to Our Savior </vt:lpstr>
      <vt:lpstr>The Protoevangelium in Scripture </vt:lpstr>
      <vt:lpstr>The Protoevangelium and Symbolism </vt:lpstr>
      <vt:lpstr>The Protoevangelium as a Promise</vt:lpstr>
      <vt:lpstr>What Is a Covenant?</vt:lpstr>
      <vt:lpstr>Covenant with Noah</vt:lpstr>
      <vt:lpstr>Covenant with Abraham</vt:lpstr>
      <vt:lpstr>The Sinai Covenant, or Mosaic Covenant</vt:lpstr>
      <vt:lpstr>Davidic Covenant</vt:lpstr>
      <vt:lpstr>Acknowledgments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83</cp:revision>
  <dcterms:created xsi:type="dcterms:W3CDTF">2011-01-10T17:35:40Z</dcterms:created>
  <dcterms:modified xsi:type="dcterms:W3CDTF">2019-12-05T19:02:57Z</dcterms:modified>
</cp:coreProperties>
</file>